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2" r:id="rId18"/>
    <p:sldId id="273" r:id="rId1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横山 小春" initials="横山" lastIdx="1" clrIdx="0">
    <p:extLst>
      <p:ext uri="{19B8F6BF-5375-455C-9EA6-DF929625EA0E}">
        <p15:presenceInfo xmlns:p15="http://schemas.microsoft.com/office/powerpoint/2012/main" userId="横山 小春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837" autoAdjust="0"/>
  </p:normalViewPr>
  <p:slideViewPr>
    <p:cSldViewPr snapToGrid="0" snapToObjects="1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5667-410D-4B61-AEFD-8CCADE832E14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F73C-CDC7-482D-B0D8-798513751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25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2A3B-A3CC-468B-A818-F6CA7456F9A9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F35ED-C497-46A4-AF98-098E195B3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24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F35ED-C497-46A4-AF98-098E195B34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8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F35ED-C497-46A4-AF98-098E195B34B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9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11B089-191A-AF4F-B058-2788FB973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826702-30C1-CE4E-B973-2F2D93D92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4145C-8901-2E47-9D14-6DAC7373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F18E-4F14-4FBF-AAF7-E9F5CD9873EE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68DB14-EBDD-9F4D-A3DF-00E13B9B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C91E73-165F-BC43-85A8-69F74A83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31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086EF-A711-E54B-BB98-BD4E621B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7E06DC-25F6-9247-8794-F2B32B17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84B46-0E83-3044-8700-BE034768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1D8-BC3C-41EE-BC97-AEC83D71AFC1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AB53D7-E76B-BB4B-AE8B-CEC4505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D393AF-F5FF-8C44-AD1B-5E9BA94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49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7747AD-3068-5146-A2D8-A70F35848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F3A74-ACA3-1142-9A0C-C8F6EEBEF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5C88F7-E1DA-EC44-96DA-2BE040F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78-4E90-4DBA-A3DF-3F6D658923CE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166522-5591-084A-BFCD-8612486E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0A689C-B782-CC45-9937-E7E06639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29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84429-27F9-124C-97C9-9BC171F9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09495C-12F9-4547-8EA6-E0267ED7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7D510-1559-4E46-A74A-9FDC7285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3CBF-D5DF-4A63-9686-AA27700F64A0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B535E-5B38-8C45-93A2-102B5FF8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963ECB-2BCE-1643-8E18-EEBB5BF7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41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20BD1-8945-D54F-8443-9127CC74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1C7A70-905F-9746-A0E4-CF37CF1DC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322E06-42C7-AD43-8548-9F2AE18B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4017-AA2C-47AC-B767-13A37706AA38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94A75D-E208-9345-B749-53DA681D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B66F1B-77EE-4F4D-9C62-79D4CBC1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6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7264A-C793-1A43-B657-F8C0EBF4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6E8B9B-F8E8-B84B-BE1C-307E35E8A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AF96D7-E227-C540-9298-A40CBE8EB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B6D586-562A-5441-A6BE-6CDE1F42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1FD6-4C79-4AA5-B2EE-66311D3C2255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F1C3D7-18B9-D640-827C-5F89BEAA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523A12-EEA5-F141-8A29-2D94B804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6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23305-2942-114D-9652-0E8E573C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023814-8531-F04A-BBD4-70ABA2F4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6C2585-830B-4342-98AD-03E1E99B4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F4364F-96F8-AC4B-BF6F-B1236C04B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00BC09-A467-3540-9012-50C4CD558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BE09B5-603E-584B-8061-0C509372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7AC-A687-4680-873D-A7DB25603452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176E9E-FC43-6445-BEAA-8E671C0F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DFA790C-5DF8-104C-8430-13D6A12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18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B1E73-F50B-F844-81E6-8ACA19A7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493C06-BE42-164B-8C7F-58767E27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8508-D778-44CF-B605-78E91A5E8842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46EED3-CCA7-284F-B383-FB846B4A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FE47D4-4B4F-B54D-8334-AE0B7C90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70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7E0D31-862D-7649-8B28-B25921E6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89B-913D-44DA-9015-AB345492FFFB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941C3A-D46B-CD41-8196-8A928383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30BBA9-234D-6A47-9C84-9E27ECEF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8D645-E351-9041-A23B-3B7975CE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380390-8E9E-634C-BE44-4296D9A6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25BA5F-AE8E-C84E-BA67-05A01301D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18CC09-69AC-E04B-87B3-E4A8DE59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AAD2-33BA-4896-9D1C-BEE9B133B4FF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7004FC-5905-CD49-A618-7199E902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788085-BFD2-1549-A842-13C7A1DA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3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DAAAC5-1C5B-0644-8AFB-4766CF86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FB221B-A2F9-7443-AED2-28A7DC8D9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F72166-422F-F64E-98BC-D874AA995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536837-1DB8-B840-BB7C-FA45D2BD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745C-BA5B-4AA1-B35A-7BC2D4268FD9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A9D20E-F40C-DF42-8AA5-FF71EA5B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FBF84-A8ED-974A-8CE5-176CCABA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2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A5BE3E-BBBC-1645-9A84-F877795E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95C4C-3C95-694E-800A-8AC9807BE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18537-9C14-BF40-9717-89F65B432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AE86-E45E-48D3-8A02-11AB65856D5A}" type="datetime1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CB675F-5AD8-7F40-8E6B-C1FCF2D37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1F26A7-5330-EA4E-948F-A4F58E52F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6285-E4DD-5A4C-BC20-81DD92A6B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4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12244-FE8A-F149-BE98-F034E0E51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8206"/>
            <a:ext cx="9144000" cy="969963"/>
          </a:xfrm>
        </p:spPr>
        <p:txBody>
          <a:bodyPr>
            <a:normAutofit/>
          </a:bodyPr>
          <a:lstStyle/>
          <a:p>
            <a:r>
              <a:rPr kumimoji="1" lang="ja-JP" altLang="en-US" sz="4400" b="1" dirty="0"/>
              <a:t>「攻めの福祉」の可能性</a:t>
            </a:r>
            <a:endParaRPr kumimoji="1" lang="ja-JP" altLang="en-US" sz="20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0D40AE-6895-0F41-8D4F-61358D66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4112"/>
            <a:ext cx="9144000" cy="660472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雨宮処凛</a:t>
            </a:r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BA0D40AE-6895-0F41-8D4F-61358D665CB5}"/>
              </a:ext>
            </a:extLst>
          </p:cNvPr>
          <p:cNvSpPr txBox="1">
            <a:spLocks/>
          </p:cNvSpPr>
          <p:nvPr/>
        </p:nvSpPr>
        <p:spPr>
          <a:xfrm>
            <a:off x="1524000" y="4629033"/>
            <a:ext cx="9144000" cy="434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作家、活動家、一般社団法人反貧困ネットワーク世話人</a:t>
            </a:r>
            <a:endParaRPr lang="en-US" altLang="ja-JP" sz="1600" dirty="0" smtClean="0"/>
          </a:p>
          <a:p>
            <a:endParaRPr lang="ja-JP" altLang="en-US" sz="1600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BA0D40AE-6895-0F41-8D4F-61358D665CB5}"/>
              </a:ext>
            </a:extLst>
          </p:cNvPr>
          <p:cNvSpPr txBox="1">
            <a:spLocks/>
          </p:cNvSpPr>
          <p:nvPr/>
        </p:nvSpPr>
        <p:spPr>
          <a:xfrm>
            <a:off x="9509760" y="296470"/>
            <a:ext cx="2682240" cy="104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 smtClean="0"/>
              <a:t>2023</a:t>
            </a:r>
            <a:r>
              <a:rPr lang="ja-JP" altLang="en-US" sz="1600" dirty="0" smtClean="0"/>
              <a:t>年７月８日（土）</a:t>
            </a:r>
            <a:endParaRPr lang="en-US" altLang="ja-JP" sz="1600" dirty="0" smtClean="0"/>
          </a:p>
          <a:p>
            <a:pPr algn="l"/>
            <a:r>
              <a:rPr lang="ja-JP" altLang="en-US" sz="1600" dirty="0" smtClean="0"/>
              <a:t>第</a:t>
            </a:r>
            <a:r>
              <a:rPr lang="en-US" altLang="ja-JP" sz="1600" dirty="0" smtClean="0"/>
              <a:t>59</a:t>
            </a:r>
            <a:r>
              <a:rPr lang="ja-JP" altLang="en-US" sz="1600" dirty="0" smtClean="0"/>
              <a:t>回社会</a:t>
            </a:r>
            <a:r>
              <a:rPr lang="ja-JP" altLang="en-US" sz="1600" dirty="0"/>
              <a:t>福祉</a:t>
            </a:r>
            <a:r>
              <a:rPr lang="ja-JP" altLang="en-US" sz="1600" dirty="0" smtClean="0"/>
              <a:t>セミナー</a:t>
            </a:r>
            <a:endParaRPr lang="en-US" altLang="ja-JP" sz="1600" dirty="0" smtClean="0"/>
          </a:p>
          <a:p>
            <a:pPr algn="l"/>
            <a:r>
              <a:rPr lang="ja-JP" altLang="en-US" sz="1600" dirty="0" smtClean="0"/>
              <a:t>基調</a:t>
            </a:r>
            <a:r>
              <a:rPr lang="ja-JP" altLang="en-US" sz="1600" dirty="0"/>
              <a:t>対談</a:t>
            </a: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8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CA4C8-97F6-7043-9177-8D82AD43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7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電話相談や相談会に寄せられた声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E3177-4AC1-2C47-8837-D62EFDC1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425285"/>
            <a:ext cx="10843491" cy="4774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・「</a:t>
            </a:r>
            <a:r>
              <a:rPr lang="ja-JP" altLang="en-US" sz="2000" dirty="0"/>
              <a:t>大学生。コロナでアルバイトなくなり、親からの仕送りなく公共料金と</a:t>
            </a:r>
            <a:r>
              <a:rPr lang="ja-JP" altLang="en-US" sz="2000" dirty="0" smtClean="0"/>
              <a:t>携帯電話滞納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中」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20</a:t>
            </a:r>
            <a:r>
              <a:rPr lang="ja-JP" altLang="en-US" sz="2000" dirty="0" smtClean="0"/>
              <a:t>代</a:t>
            </a:r>
            <a:r>
              <a:rPr lang="ja-JP" altLang="en-US" sz="2000" dirty="0"/>
              <a:t>男性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2000" dirty="0"/>
              <a:t>・</a:t>
            </a:r>
            <a:r>
              <a:rPr lang="ja-JP" altLang="en-US" sz="2000" dirty="0" smtClean="0"/>
              <a:t>「</a:t>
            </a:r>
            <a:r>
              <a:rPr lang="ja-JP" altLang="en-US" sz="2000" dirty="0"/>
              <a:t>大学生。コロナでバイトがなくなり学費も払えないが、大学はどうしてもやめたくない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親</a:t>
            </a:r>
            <a:r>
              <a:rPr lang="ja-JP" altLang="en-US" sz="2000" dirty="0"/>
              <a:t>からは虐待で逃げていて親には絶対に頼れない</a:t>
            </a:r>
            <a:r>
              <a:rPr lang="ja-JP" altLang="en-US" sz="2000" dirty="0" smtClean="0"/>
              <a:t>」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20</a:t>
            </a:r>
            <a:r>
              <a:rPr lang="ja-JP" altLang="en-US" sz="2000" dirty="0" smtClean="0"/>
              <a:t>代</a:t>
            </a:r>
            <a:r>
              <a:rPr lang="ja-JP" altLang="en-US" sz="2000" dirty="0"/>
              <a:t>女性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2000" dirty="0" smtClean="0"/>
              <a:t>・「</a:t>
            </a:r>
            <a:r>
              <a:rPr lang="ja-JP" altLang="en-US" sz="2000" dirty="0"/>
              <a:t>仕事がなく、アパートの家賃払えず、電気、ガス、水道停止</a:t>
            </a:r>
            <a:r>
              <a:rPr lang="ja-JP" altLang="en-US" sz="2000" dirty="0" smtClean="0"/>
              <a:t>。</a:t>
            </a:r>
            <a:r>
              <a:rPr lang="en-US" altLang="ja-JP" sz="2000" dirty="0"/>
              <a:t>50</a:t>
            </a:r>
            <a:r>
              <a:rPr lang="ja-JP" altLang="en-US" sz="2000" dirty="0" smtClean="0"/>
              <a:t>円</a:t>
            </a:r>
            <a:r>
              <a:rPr lang="ja-JP" altLang="en-US" sz="2000" dirty="0"/>
              <a:t>しかない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2000" dirty="0" smtClean="0"/>
              <a:t>・「</a:t>
            </a:r>
            <a:r>
              <a:rPr lang="ja-JP" altLang="en-US" sz="2000" dirty="0"/>
              <a:t>離婚し保育園で働いている。借金があるので風俗のアルバイトもしてきたがコロナで</a:t>
            </a:r>
            <a:r>
              <a:rPr lang="ja-JP" altLang="en-US" sz="2000" dirty="0" smtClean="0"/>
              <a:t>収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入</a:t>
            </a:r>
            <a:r>
              <a:rPr lang="ja-JP" altLang="en-US" sz="2000" dirty="0"/>
              <a:t>が減り、やりくりができなくなっている</a:t>
            </a:r>
            <a:r>
              <a:rPr lang="ja-JP" altLang="en-US" sz="2000" dirty="0" smtClean="0"/>
              <a:t>」</a:t>
            </a:r>
            <a:r>
              <a:rPr lang="en-US" altLang="ja-JP" sz="2000" dirty="0" smtClean="0"/>
              <a:t>(40</a:t>
            </a:r>
            <a:r>
              <a:rPr lang="ja-JP" altLang="en-US" sz="2000" dirty="0" smtClean="0"/>
              <a:t>代</a:t>
            </a:r>
            <a:r>
              <a:rPr lang="ja-JP" altLang="en-US" sz="2000" dirty="0"/>
              <a:t>女性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2000" dirty="0" smtClean="0"/>
              <a:t>・「</a:t>
            </a:r>
            <a:r>
              <a:rPr lang="ja-JP" altLang="en-US" sz="2000" dirty="0"/>
              <a:t>臓器を売って自分の葬式代を出したい。臓器を売れるところを教えてほしい</a:t>
            </a:r>
            <a:r>
              <a:rPr lang="ja-JP" altLang="en-US" sz="2000" dirty="0" smtClean="0"/>
              <a:t>」</a:t>
            </a:r>
            <a:r>
              <a:rPr lang="en-US" altLang="ja-JP" sz="2000" dirty="0" smtClean="0"/>
              <a:t>(70</a:t>
            </a:r>
            <a:r>
              <a:rPr lang="ja-JP" altLang="en-US" sz="2000" dirty="0" smtClean="0"/>
              <a:t>代、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タクシー</a:t>
            </a:r>
            <a:r>
              <a:rPr lang="ja-JP" altLang="en-US" sz="2000" dirty="0"/>
              <a:t>運転手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984AA-C7DF-8D4B-9A72-7169155F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電話相談や相談会に寄せられた声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3755E3-672B-4447-A7FA-09D923C2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・「</a:t>
            </a:r>
            <a:r>
              <a:rPr lang="ja-JP" altLang="en-US" dirty="0"/>
              <a:t>解雇される。友人宅で居候、ネットカフェを転々とする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生活</a:t>
            </a:r>
            <a:r>
              <a:rPr lang="ja-JP" altLang="en-US" dirty="0"/>
              <a:t>保護申請したが３回断られる」</a:t>
            </a:r>
            <a:r>
              <a:rPr lang="en-US" altLang="ja-JP" dirty="0" smtClean="0"/>
              <a:t>(</a:t>
            </a:r>
            <a:r>
              <a:rPr lang="en-US" altLang="ja-JP" dirty="0"/>
              <a:t>60</a:t>
            </a:r>
            <a:r>
              <a:rPr lang="ja-JP" altLang="en-US" dirty="0" smtClean="0"/>
              <a:t>代</a:t>
            </a:r>
            <a:r>
              <a:rPr lang="ja-JP" altLang="en-US" dirty="0"/>
              <a:t>女性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・「</a:t>
            </a:r>
            <a:r>
              <a:rPr lang="ja-JP" altLang="en-US" dirty="0"/>
              <a:t>夫の</a:t>
            </a:r>
            <a:r>
              <a:rPr lang="en-US" altLang="ja-JP" dirty="0"/>
              <a:t>DV</a:t>
            </a:r>
            <a:r>
              <a:rPr lang="ja-JP" altLang="en-US" dirty="0"/>
              <a:t>から逃げて友人宅に身を寄せている。生活保護の</a:t>
            </a:r>
            <a:r>
              <a:rPr lang="ja-JP" altLang="en-US" dirty="0" smtClean="0"/>
              <a:t>相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談</a:t>
            </a:r>
            <a:r>
              <a:rPr lang="ja-JP" altLang="en-US" dirty="0"/>
              <a:t>に行っても</a:t>
            </a:r>
            <a:r>
              <a:rPr lang="en-US" altLang="ja-JP" dirty="0"/>
              <a:t>『</a:t>
            </a:r>
            <a:r>
              <a:rPr lang="ja-JP" altLang="en-US" dirty="0"/>
              <a:t>友人宅はダメ、シェルターに入ってもらう</a:t>
            </a:r>
            <a:r>
              <a:rPr lang="en-US" altLang="ja-JP" dirty="0"/>
              <a:t>』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言われる</a:t>
            </a:r>
            <a:r>
              <a:rPr lang="ja-JP" altLang="en-US" dirty="0"/>
              <a:t>。親から虐待を受けて</a:t>
            </a:r>
            <a:r>
              <a:rPr lang="en-US" altLang="ja-JP" dirty="0"/>
              <a:t>10</a:t>
            </a:r>
            <a:r>
              <a:rPr lang="ja-JP" altLang="en-US" dirty="0"/>
              <a:t>代で家を出たが、その親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扶養</a:t>
            </a:r>
            <a:r>
              <a:rPr lang="ja-JP" altLang="en-US" dirty="0"/>
              <a:t>照会をかけると言われた。死のうと思っている」</a:t>
            </a:r>
            <a:r>
              <a:rPr lang="en-US" altLang="ja-JP" dirty="0"/>
              <a:t>(50</a:t>
            </a:r>
            <a:r>
              <a:rPr lang="ja-JP" altLang="en-US" dirty="0" smtClean="0"/>
              <a:t>代女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性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1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9CF45-1236-054D-92B9-8B00D20F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コロナ陽性・濃厚接触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1AB2C9-156B-9245-96F1-0E887B2C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・「</a:t>
            </a:r>
            <a:r>
              <a:rPr lang="ja-JP" altLang="en-US" dirty="0"/>
              <a:t>介護施設でパート勤務。施設でクラスターが発生し、一週間前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ら</a:t>
            </a:r>
            <a:r>
              <a:rPr lang="ja-JP" altLang="en-US" dirty="0"/>
              <a:t>自宅待機させられているが、休業手当があるか不安」</a:t>
            </a:r>
            <a:r>
              <a:rPr lang="en-US" altLang="ja-JP" dirty="0"/>
              <a:t>(30</a:t>
            </a:r>
            <a:r>
              <a:rPr lang="ja-JP" altLang="en-US" dirty="0"/>
              <a:t>代女性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・「</a:t>
            </a:r>
            <a:r>
              <a:rPr lang="ja-JP" altLang="en-US" dirty="0"/>
              <a:t>夫がコロナ感染で死亡。年金</a:t>
            </a:r>
            <a:r>
              <a:rPr lang="en-US" altLang="ja-JP" dirty="0"/>
              <a:t>10</a:t>
            </a:r>
            <a:r>
              <a:rPr lang="ja-JP" altLang="en-US" dirty="0"/>
              <a:t>万円で病気がちなので預貯金</a:t>
            </a:r>
            <a:r>
              <a:rPr lang="ja-JP" altLang="en-US" dirty="0" smtClean="0"/>
              <a:t>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近々</a:t>
            </a:r>
            <a:r>
              <a:rPr lang="ja-JP" altLang="en-US" dirty="0"/>
              <a:t>尽きる」</a:t>
            </a:r>
            <a:r>
              <a:rPr lang="en-US" altLang="ja-JP" dirty="0"/>
              <a:t>(70</a:t>
            </a:r>
            <a:r>
              <a:rPr lang="ja-JP" altLang="en-US" dirty="0"/>
              <a:t>代女性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・「</a:t>
            </a:r>
            <a:r>
              <a:rPr lang="ja-JP" altLang="en-US" dirty="0"/>
              <a:t>コロナに感染し入院した。コロナは落ち着いたが肺の状態が</a:t>
            </a:r>
            <a:r>
              <a:rPr lang="ja-JP" altLang="en-US" dirty="0" smtClean="0"/>
              <a:t>悪く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一般</a:t>
            </a:r>
            <a:r>
              <a:rPr lang="ja-JP" altLang="en-US" dirty="0"/>
              <a:t>病棟に移ってそのまま１ヶ月ほど入院した。退院したあと、</a:t>
            </a:r>
            <a:r>
              <a:rPr lang="ja-JP" altLang="en-US" dirty="0" smtClean="0"/>
              <a:t>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般</a:t>
            </a:r>
            <a:r>
              <a:rPr lang="ja-JP" altLang="en-US" dirty="0"/>
              <a:t>病棟に移ってからの請求が</a:t>
            </a:r>
            <a:r>
              <a:rPr lang="en-US" altLang="ja-JP" dirty="0"/>
              <a:t>16</a:t>
            </a:r>
            <a:r>
              <a:rPr lang="ja-JP" altLang="en-US" dirty="0"/>
              <a:t>万円ほど来た。支払いできない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C705B-6170-284C-91B7-77EE77B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第５波・第６波・第７波で起きたこと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53481-3D88-8E42-B59C-0C07A9D8E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・支援</a:t>
            </a:r>
            <a:r>
              <a:rPr lang="ja-JP" altLang="en-US" dirty="0"/>
              <a:t>団体の炊き出し・野外の相談会に発熱者が訪れる。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原則</a:t>
            </a:r>
            <a:r>
              <a:rPr lang="ja-JP" altLang="en-US" dirty="0"/>
              <a:t>「自宅療養」の中、自宅がない感染者への対処法がない。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・第６波</a:t>
            </a:r>
            <a:r>
              <a:rPr lang="ja-JP" altLang="en-US" dirty="0"/>
              <a:t>では、自宅療養者から「所持金も尽き、冷蔵庫も空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この</a:t>
            </a:r>
            <a:r>
              <a:rPr lang="ja-JP" altLang="en-US" dirty="0"/>
              <a:t>ままでは餓死してしまう」という</a:t>
            </a:r>
            <a:r>
              <a:rPr lang="en-US" altLang="ja-JP" dirty="0"/>
              <a:t>SOS</a:t>
            </a:r>
            <a:r>
              <a:rPr lang="ja-JP" altLang="en-US" dirty="0" err="1" smtClean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自宅</a:t>
            </a:r>
            <a:r>
              <a:rPr lang="ja-JP" altLang="en-US" dirty="0"/>
              <a:t>療養者は最大</a:t>
            </a:r>
            <a:r>
              <a:rPr lang="ja-JP" altLang="en-US" dirty="0" smtClean="0"/>
              <a:t>で約</a:t>
            </a:r>
            <a:r>
              <a:rPr lang="en-US" altLang="ja-JP" dirty="0" smtClean="0"/>
              <a:t>58</a:t>
            </a:r>
            <a:r>
              <a:rPr lang="ja-JP" altLang="en-US" dirty="0" smtClean="0"/>
              <a:t>万人</a:t>
            </a:r>
            <a:r>
              <a:rPr lang="en-US" altLang="ja-JP" dirty="0" smtClean="0"/>
              <a:t>(</a:t>
            </a:r>
            <a:r>
              <a:rPr lang="en-US" altLang="ja-JP" dirty="0"/>
              <a:t>2022</a:t>
            </a:r>
            <a:r>
              <a:rPr lang="ja-JP" altLang="en-US" dirty="0" smtClean="0"/>
              <a:t>年</a:t>
            </a:r>
            <a:r>
              <a:rPr lang="ja-JP" altLang="en-US" dirty="0"/>
              <a:t>２月</a:t>
            </a:r>
            <a:r>
              <a:rPr lang="en-US" altLang="ja-JP" dirty="0"/>
              <a:t>)</a:t>
            </a:r>
            <a:r>
              <a:rPr lang="ja-JP" altLang="en-US" dirty="0" err="1"/>
              <a:t>。</a:t>
            </a:r>
            <a:r>
              <a:rPr lang="ja-JP" altLang="en-US" dirty="0"/>
              <a:t>そこに日本の</a:t>
            </a:r>
            <a:r>
              <a:rPr lang="ja-JP" altLang="en-US" dirty="0" smtClean="0"/>
              <a:t>貧困率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15.7%</a:t>
            </a:r>
            <a:r>
              <a:rPr lang="ja-JP" altLang="en-US" dirty="0"/>
              <a:t>をあてはめる</a:t>
            </a:r>
            <a:r>
              <a:rPr lang="ja-JP" altLang="en-US" dirty="0" smtClean="0"/>
              <a:t>と約９万人が</a:t>
            </a:r>
            <a:r>
              <a:rPr lang="ja-JP" altLang="en-US" dirty="0"/>
              <a:t>貧困状態で自宅療養。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・第７波</a:t>
            </a:r>
            <a:r>
              <a:rPr lang="ja-JP" altLang="en-US" dirty="0"/>
              <a:t>では、路上の</a:t>
            </a:r>
            <a:r>
              <a:rPr lang="en-US" altLang="ja-JP" dirty="0"/>
              <a:t>40</a:t>
            </a:r>
            <a:r>
              <a:rPr lang="ja-JP" altLang="en-US" dirty="0"/>
              <a:t>代女性</a:t>
            </a:r>
            <a:r>
              <a:rPr lang="en-US" altLang="ja-JP" dirty="0"/>
              <a:t>(</a:t>
            </a:r>
            <a:r>
              <a:rPr lang="ja-JP" altLang="en-US" dirty="0"/>
              <a:t>所持金数十円</a:t>
            </a:r>
            <a:r>
              <a:rPr lang="en-US" altLang="ja-JP" dirty="0"/>
              <a:t>)</a:t>
            </a:r>
            <a:r>
              <a:rPr lang="ja-JP" altLang="en-US" dirty="0"/>
              <a:t>から</a:t>
            </a:r>
            <a:r>
              <a:rPr lang="en-US" altLang="ja-JP" dirty="0"/>
              <a:t>SOS</a:t>
            </a:r>
            <a:r>
              <a:rPr lang="ja-JP" altLang="en-US" dirty="0" err="1"/>
              <a:t>。</a:t>
            </a:r>
            <a:r>
              <a:rPr lang="ja-JP" altLang="en-US" dirty="0"/>
              <a:t>陽性が発覚。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E2525-03B7-994E-BEFB-0D51655B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531582"/>
            <a:ext cx="9604152" cy="988724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ドイツの生活</a:t>
            </a:r>
            <a:r>
              <a:rPr lang="ja-JP" altLang="en-US" sz="4000" b="1" dirty="0" smtClean="0"/>
              <a:t>保護</a:t>
            </a:r>
            <a:r>
              <a:rPr lang="en-US" altLang="ja-JP" sz="4000" b="1" dirty="0" smtClean="0"/>
              <a:t>(</a:t>
            </a:r>
            <a:r>
              <a:rPr lang="ja-JP" altLang="en-US" sz="4000" b="1" dirty="0" smtClean="0"/>
              <a:t>布川</a:t>
            </a:r>
            <a:r>
              <a:rPr lang="ja-JP" altLang="en-US" sz="4000" b="1" dirty="0"/>
              <a:t>日佐史さんに</a:t>
            </a:r>
            <a:r>
              <a:rPr lang="ja-JP" altLang="en-US" sz="4000" b="1" dirty="0" smtClean="0"/>
              <a:t>聞く</a:t>
            </a:r>
            <a:r>
              <a:rPr lang="en-US" altLang="ja-JP" sz="4000" b="1" dirty="0" smtClean="0"/>
              <a:t>)</a:t>
            </a:r>
            <a:endParaRPr kumimoji="1" lang="ja-JP" altLang="en-US" sz="3200" baseline="30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C59A85-23CF-BC4C-BBF2-A37F997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619"/>
            <a:ext cx="10515600" cy="4460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・コロナ禍すぐ、</a:t>
            </a:r>
            <a:r>
              <a:rPr lang="ja-JP" altLang="en-US" dirty="0" smtClean="0"/>
              <a:t>労働社会大臣</a:t>
            </a:r>
            <a:r>
              <a:rPr lang="ja-JP" altLang="en-US" dirty="0"/>
              <a:t>がドイツ国民に利用</a:t>
            </a:r>
            <a:r>
              <a:rPr lang="ja-JP" altLang="en-US" dirty="0" smtClean="0"/>
              <a:t>呼びかけ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(120</a:t>
            </a:r>
            <a:r>
              <a:rPr lang="ja-JP" altLang="en-US" dirty="0"/>
              <a:t>万世帯増えることを見込んだ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月、家賃を滞納しても最大２年間は追い出せない</a:t>
            </a:r>
            <a:r>
              <a:rPr lang="ja-JP" altLang="en-US" dirty="0" smtClean="0"/>
              <a:t>ルー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ルができた。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・もともと</a:t>
            </a:r>
            <a:r>
              <a:rPr lang="ja-JP" altLang="en-US" dirty="0" smtClean="0"/>
              <a:t>持ち家・車</a:t>
            </a:r>
            <a:r>
              <a:rPr lang="ja-JP" altLang="en-US" dirty="0"/>
              <a:t>の保有</a:t>
            </a:r>
            <a:r>
              <a:rPr lang="en-US" altLang="ja-JP" dirty="0" smtClean="0"/>
              <a:t>OK</a:t>
            </a:r>
            <a:r>
              <a:rPr lang="ja-JP" altLang="en-US" dirty="0" err="1"/>
              <a:t>。</a:t>
            </a:r>
            <a:r>
              <a:rPr lang="ja-JP" altLang="en-US" dirty="0" smtClean="0"/>
              <a:t>扶養</a:t>
            </a:r>
            <a:r>
              <a:rPr lang="ja-JP" altLang="en-US" dirty="0"/>
              <a:t>照会は基本</a:t>
            </a:r>
            <a:r>
              <a:rPr lang="ja-JP" altLang="en-US" dirty="0" smtClean="0"/>
              <a:t>なし。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・コロナ禍前、残金</a:t>
            </a:r>
            <a:r>
              <a:rPr lang="en-US" altLang="ja-JP" dirty="0"/>
              <a:t>130</a:t>
            </a:r>
            <a:r>
              <a:rPr lang="ja-JP" altLang="en-US" dirty="0"/>
              <a:t>万円で利用できた。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・コロナ禍以降、申請を簡素化。</a:t>
            </a:r>
            <a:r>
              <a:rPr lang="ja-JP" altLang="en-US" dirty="0" smtClean="0"/>
              <a:t>６ヶ月間は</a:t>
            </a:r>
            <a:r>
              <a:rPr lang="ja-JP" altLang="en-US" dirty="0"/>
              <a:t>資産調査なし。</a:t>
            </a:r>
            <a:r>
              <a:rPr lang="ja-JP" altLang="en-US" dirty="0" smtClean="0"/>
              <a:t>残金約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800</a:t>
            </a:r>
            <a:r>
              <a:rPr lang="ja-JP" altLang="en-US" dirty="0" smtClean="0"/>
              <a:t>万</a:t>
            </a:r>
            <a:r>
              <a:rPr lang="ja-JP" altLang="en-US" dirty="0"/>
              <a:t>円以下であれば調査なしで利用可能に。オンライン、郵送。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・もともと家賃滞納があれば大家さんが公的機関に</a:t>
            </a:r>
            <a:r>
              <a:rPr lang="ja-JP" altLang="en-US" dirty="0" smtClean="0"/>
              <a:t>通報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</a:t>
            </a:r>
            <a:r>
              <a:rPr lang="ja-JP" altLang="en-US" dirty="0"/>
              <a:t>役所の</a:t>
            </a:r>
            <a:r>
              <a:rPr lang="ja-JP" altLang="en-US" dirty="0" smtClean="0"/>
              <a:t>担当が介入。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54B5D87-CC9E-F241-AAB1-96F627601802}"/>
              </a:ext>
            </a:extLst>
          </p:cNvPr>
          <p:cNvSpPr txBox="1">
            <a:spLocks/>
          </p:cNvSpPr>
          <p:nvPr/>
        </p:nvSpPr>
        <p:spPr>
          <a:xfrm>
            <a:off x="10082513" y="670709"/>
            <a:ext cx="857491" cy="57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aseline="30000" dirty="0" smtClean="0"/>
              <a:t>※</a:t>
            </a:r>
            <a:r>
              <a:rPr lang="ja-JP" altLang="en-US" sz="2000" baseline="30000" dirty="0"/>
              <a:t>６</a:t>
            </a:r>
            <a:endParaRPr lang="ja-JP" alt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27270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4B5D87-CC9E-F241-AAB1-96F62760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13"/>
            <a:ext cx="8641466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韓国の生活保護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五石敬路さんに聞く</a:t>
            </a:r>
            <a:r>
              <a:rPr lang="en-US" altLang="ja-JP" sz="4000" b="1" dirty="0" smtClean="0"/>
              <a:t>)</a:t>
            </a:r>
            <a:r>
              <a:rPr lang="en-US" altLang="ja-JP" sz="3200" baseline="30000" dirty="0"/>
              <a:t> </a:t>
            </a:r>
            <a:endParaRPr kumimoji="1" lang="ja-JP" altLang="en-US" sz="1100" b="1" baseline="30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22DDD8-40BD-4049-82A8-7391E344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・名称を「国民基礎生活保障」</a:t>
            </a:r>
            <a:r>
              <a:rPr lang="ja-JP" altLang="en-US" dirty="0" smtClean="0"/>
              <a:t>に。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・バラで使える</a:t>
            </a:r>
            <a:r>
              <a:rPr lang="ja-JP" altLang="en-US" dirty="0" smtClean="0"/>
              <a:t>単給。家賃</a:t>
            </a:r>
            <a:r>
              <a:rPr lang="ja-JP" altLang="en-US" dirty="0"/>
              <a:t>だけ、医療費だけ、教育費</a:t>
            </a:r>
            <a:r>
              <a:rPr lang="ja-JP" altLang="en-US" dirty="0" smtClean="0"/>
              <a:t>だけ。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ボーダーライン層が段階的にいろいろな給付を</a:t>
            </a:r>
            <a:r>
              <a:rPr lang="ja-JP" altLang="en-US" dirty="0" smtClean="0"/>
              <a:t>受けられる。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単給化によって貧困率も</a:t>
            </a:r>
            <a:r>
              <a:rPr lang="ja-JP" altLang="en-US" dirty="0" smtClean="0"/>
              <a:t>下がる。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・死角地帯をなくす</a:t>
            </a:r>
            <a:r>
              <a:rPr lang="ja-JP" altLang="en-US" dirty="0" smtClean="0"/>
              <a:t>大キャンペーン。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きっかけはソウルの母娘３人練炭自殺。世論が</a:t>
            </a:r>
            <a:r>
              <a:rPr lang="ja-JP" altLang="en-US" dirty="0" smtClean="0"/>
              <a:t>動く。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54B5D87-CC9E-F241-AAB1-96F627601802}"/>
              </a:ext>
            </a:extLst>
          </p:cNvPr>
          <p:cNvSpPr txBox="1">
            <a:spLocks/>
          </p:cNvSpPr>
          <p:nvPr/>
        </p:nvSpPr>
        <p:spPr>
          <a:xfrm>
            <a:off x="9225022" y="670709"/>
            <a:ext cx="857491" cy="57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aseline="30000" dirty="0" smtClean="0"/>
              <a:t>※</a:t>
            </a:r>
            <a:r>
              <a:rPr lang="ja-JP" altLang="en-US" sz="2000" baseline="30000" dirty="0"/>
              <a:t>６</a:t>
            </a:r>
            <a:endParaRPr lang="ja-JP" alt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20688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B05B8-8A95-854F-8FE9-0353F6F0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106153"/>
            <a:ext cx="3734954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反貧困犬猫部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153479-ACC9-1149-89E2-649296789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93DA444A-AD99-CA4B-9D83-5BB4378BB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" t="3110" r="4480" b="4465"/>
          <a:stretch/>
        </p:blipFill>
        <p:spPr>
          <a:xfrm>
            <a:off x="4470400" y="334240"/>
            <a:ext cx="4202546" cy="602211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0C59A85-23CF-BC4C-BBF2-A37F997EA15F}"/>
              </a:ext>
            </a:extLst>
          </p:cNvPr>
          <p:cNvSpPr txBox="1">
            <a:spLocks/>
          </p:cNvSpPr>
          <p:nvPr/>
        </p:nvSpPr>
        <p:spPr>
          <a:xfrm>
            <a:off x="7649787" y="6417317"/>
            <a:ext cx="1219893" cy="3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400" dirty="0" smtClean="0"/>
              <a:t>出典：</a:t>
            </a:r>
            <a:r>
              <a:rPr lang="en-US" altLang="ja-JP" sz="1400" dirty="0" smtClean="0"/>
              <a:t>※</a:t>
            </a:r>
            <a:r>
              <a:rPr lang="ja-JP" altLang="en-US" sz="1400" dirty="0" smtClean="0"/>
              <a:t>７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507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9AF9FCB-1352-9A4C-8C27-BB81D9BF6660}"/>
              </a:ext>
            </a:extLst>
          </p:cNvPr>
          <p:cNvSpPr txBox="1">
            <a:spLocks/>
          </p:cNvSpPr>
          <p:nvPr/>
        </p:nvSpPr>
        <p:spPr>
          <a:xfrm>
            <a:off x="582353" y="1503599"/>
            <a:ext cx="11142287" cy="459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 smtClean="0"/>
              <a:t>１　一般社団法人反貧困ネットワーク「新型コロナ災害緊急アクション調査資料」，</a:t>
            </a:r>
            <a:r>
              <a:rPr lang="en-US" altLang="ja-JP" sz="2000" dirty="0" smtClean="0"/>
              <a:t>2023</a:t>
            </a:r>
            <a:r>
              <a:rPr lang="ja-JP" altLang="en-US" sz="2000" dirty="0" smtClean="0"/>
              <a:t>年。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 smtClean="0"/>
              <a:t>２　東京都</a:t>
            </a:r>
            <a:r>
              <a:rPr lang="ja-JP" altLang="en-US" sz="2000" dirty="0"/>
              <a:t>福祉</a:t>
            </a:r>
            <a:r>
              <a:rPr lang="ja-JP" altLang="en-US" sz="2000" dirty="0" smtClean="0"/>
              <a:t>保健局生活福祉部生活支援課</a:t>
            </a:r>
            <a:r>
              <a:rPr lang="ja-JP" altLang="en-US" sz="2000" dirty="0"/>
              <a:t>「</a:t>
            </a:r>
            <a:r>
              <a:rPr lang="ja-JP" altLang="en-US" sz="2000" dirty="0" smtClean="0"/>
              <a:t>住居喪失不安定就労者等の実態に関する調査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報告書</a:t>
            </a:r>
            <a:r>
              <a:rPr lang="ja-JP" altLang="en-US" sz="2000" dirty="0"/>
              <a:t>」</a:t>
            </a:r>
            <a:r>
              <a:rPr lang="ja-JP" altLang="en-US" sz="2000" dirty="0" smtClean="0"/>
              <a:t>，</a:t>
            </a:r>
            <a:r>
              <a:rPr lang="en-US" altLang="ja-JP" sz="2000" dirty="0" smtClean="0"/>
              <a:t>2018</a:t>
            </a:r>
            <a:r>
              <a:rPr lang="ja-JP" altLang="en-US" sz="2000" dirty="0" smtClean="0"/>
              <a:t>年１月。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</a:t>
            </a:r>
            <a:r>
              <a:rPr lang="en-US" altLang="ja-JP" sz="2000" dirty="0" smtClean="0"/>
              <a:t>https</a:t>
            </a:r>
            <a:r>
              <a:rPr lang="en-US" altLang="ja-JP" sz="2000" dirty="0"/>
              <a:t>://</a:t>
            </a:r>
            <a:r>
              <a:rPr lang="en-US" altLang="ja-JP" sz="2000" dirty="0" smtClean="0"/>
              <a:t>www.metro.tokyo.lg.jp/tosei/hodohappyo/press/2018/01/26/14.html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2023</a:t>
            </a:r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年５月</a:t>
            </a:r>
            <a:r>
              <a:rPr lang="en-US" altLang="ja-JP" sz="2000" dirty="0" smtClean="0"/>
              <a:t>18</a:t>
            </a:r>
            <a:r>
              <a:rPr lang="ja-JP" altLang="en-US" sz="2000" dirty="0" smtClean="0"/>
              <a:t>日閲覧）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/>
              <a:t>３</a:t>
            </a:r>
            <a:r>
              <a:rPr lang="ja-JP" altLang="en-US" sz="2000" dirty="0" smtClean="0"/>
              <a:t>　株式会社野村総合研究所ニュースリリース「野村</a:t>
            </a:r>
            <a:r>
              <a:rPr lang="ja-JP" altLang="en-US" sz="2000" dirty="0"/>
              <a:t>総合研究所、パート・アルバイトの</a:t>
            </a:r>
            <a:r>
              <a:rPr lang="ja-JP" altLang="en-US" sz="2000" dirty="0" smtClean="0"/>
              <a:t>中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で「実質的</a:t>
            </a:r>
            <a:r>
              <a:rPr lang="ja-JP" altLang="en-US" sz="2000" dirty="0"/>
              <a:t>失業者」は</a:t>
            </a:r>
            <a:r>
              <a:rPr lang="ja-JP" altLang="en-US" sz="2000" dirty="0" smtClean="0"/>
              <a:t>、女性</a:t>
            </a:r>
            <a:r>
              <a:rPr lang="ja-JP" altLang="en-US" sz="2000" dirty="0"/>
              <a:t>で</a:t>
            </a:r>
            <a:r>
              <a:rPr lang="en-US" altLang="ja-JP" sz="2000" dirty="0"/>
              <a:t>103</a:t>
            </a:r>
            <a:r>
              <a:rPr lang="ja-JP" altLang="en-US" sz="2000" dirty="0"/>
              <a:t>万人、男性で</a:t>
            </a:r>
            <a:r>
              <a:rPr lang="en-US" altLang="ja-JP" sz="2000" dirty="0"/>
              <a:t>43</a:t>
            </a:r>
            <a:r>
              <a:rPr lang="ja-JP" altLang="en-US" sz="2000" dirty="0"/>
              <a:t>万人と</a:t>
            </a:r>
            <a:r>
              <a:rPr lang="ja-JP" altLang="en-US" sz="2000" dirty="0" smtClean="0"/>
              <a:t>推計－引き続き</a:t>
            </a:r>
            <a:r>
              <a:rPr lang="ja-JP" altLang="en-US" sz="2000" dirty="0"/>
              <a:t>の支援策の</a:t>
            </a:r>
            <a:r>
              <a:rPr lang="ja-JP" altLang="en-US" sz="2000" dirty="0" smtClean="0"/>
              <a:t>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知・利用</a:t>
            </a:r>
            <a:r>
              <a:rPr lang="ja-JP" altLang="en-US" sz="2000" dirty="0"/>
              <a:t>促進による経済支援に加え、労働</a:t>
            </a:r>
            <a:r>
              <a:rPr lang="ja-JP" altLang="en-US" sz="2000" dirty="0" smtClean="0"/>
              <a:t>移動支援</a:t>
            </a:r>
            <a:r>
              <a:rPr lang="ja-JP" altLang="en-US" sz="2000" dirty="0"/>
              <a:t>が</a:t>
            </a:r>
            <a:r>
              <a:rPr lang="ja-JP" altLang="en-US" sz="2000" dirty="0" smtClean="0"/>
              <a:t>課題－」，</a:t>
            </a:r>
            <a:r>
              <a:rPr lang="en-US" altLang="ja-JP" sz="2000" dirty="0" smtClean="0"/>
              <a:t>2021</a:t>
            </a:r>
            <a:r>
              <a:rPr lang="ja-JP" altLang="en-US" sz="2000" dirty="0" smtClean="0"/>
              <a:t>年３月１日。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lang="en-US" altLang="ja-JP" sz="2000" dirty="0"/>
              <a:t>https://</a:t>
            </a:r>
            <a:r>
              <a:rPr lang="en-US" altLang="ja-JP" sz="2000" dirty="0" smtClean="0"/>
              <a:t>www.nri.com/jp/news/newsrelease/lst/2021/cc/0301_1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2023</a:t>
            </a:r>
            <a:r>
              <a:rPr lang="ja-JP" altLang="en-US" sz="2000" dirty="0" smtClean="0"/>
              <a:t>年５月</a:t>
            </a:r>
            <a:r>
              <a:rPr lang="en-US" altLang="ja-JP" sz="2000" dirty="0"/>
              <a:t>31</a:t>
            </a:r>
            <a:r>
              <a:rPr lang="ja-JP" altLang="en-US" sz="2000" dirty="0" smtClean="0"/>
              <a:t>日閲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覧）</a:t>
            </a:r>
            <a:endParaRPr lang="en-US" altLang="ja-JP" sz="2000" dirty="0" smtClean="0"/>
          </a:p>
          <a:p>
            <a:pPr marL="0" indent="0">
              <a:buNone/>
            </a:pPr>
            <a:endParaRPr lang="ja-JP" altLang="en-US" sz="5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24B05B8-8A95-854F-8FE9-0353F6F06F93}"/>
              </a:ext>
            </a:extLst>
          </p:cNvPr>
          <p:cNvSpPr txBox="1">
            <a:spLocks/>
          </p:cNvSpPr>
          <p:nvPr/>
        </p:nvSpPr>
        <p:spPr>
          <a:xfrm>
            <a:off x="171796" y="348332"/>
            <a:ext cx="1778924" cy="822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/>
              <a:t>出典</a:t>
            </a:r>
            <a:endParaRPr lang="ja-JP" altLang="en-US" sz="4000" b="1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0C59A85-23CF-BC4C-BBF2-A37F997EA15F}"/>
              </a:ext>
            </a:extLst>
          </p:cNvPr>
          <p:cNvSpPr txBox="1">
            <a:spLocks/>
          </p:cNvSpPr>
          <p:nvPr/>
        </p:nvSpPr>
        <p:spPr>
          <a:xfrm>
            <a:off x="838200" y="6189879"/>
            <a:ext cx="8545946" cy="3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9AF9FCB-1352-9A4C-8C27-BB81D9BF6660}"/>
              </a:ext>
            </a:extLst>
          </p:cNvPr>
          <p:cNvSpPr txBox="1">
            <a:spLocks/>
          </p:cNvSpPr>
          <p:nvPr/>
        </p:nvSpPr>
        <p:spPr>
          <a:xfrm>
            <a:off x="572193" y="1485315"/>
            <a:ext cx="11173691" cy="478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/>
              <a:t>４　国税庁長官官房企画課「令和２年分　民間給与実態統計調査－調査結果報告－」，</a:t>
            </a:r>
            <a:r>
              <a:rPr lang="en-US" altLang="ja-JP" sz="2000" dirty="0"/>
              <a:t>2021</a:t>
            </a:r>
            <a:r>
              <a:rPr lang="ja-JP" altLang="en-US" sz="2000" dirty="0" smtClean="0"/>
              <a:t>年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９月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en-US" altLang="ja-JP" sz="2000" dirty="0"/>
              <a:t>https://</a:t>
            </a:r>
            <a:r>
              <a:rPr lang="en-US" altLang="ja-JP" sz="2000" dirty="0" smtClean="0"/>
              <a:t>www.nta.go.jp/publication/statistics/kokuzeicho/minkan2020/minkan.htm</a:t>
            </a:r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（</a:t>
            </a:r>
            <a:r>
              <a:rPr lang="en-US" altLang="ja-JP" sz="2000" dirty="0"/>
              <a:t>2023</a:t>
            </a:r>
            <a:r>
              <a:rPr lang="ja-JP" altLang="en-US" sz="2000" dirty="0"/>
              <a:t>年５月</a:t>
            </a:r>
            <a:r>
              <a:rPr lang="en-US" altLang="ja-JP" sz="2000" dirty="0"/>
              <a:t>18</a:t>
            </a:r>
            <a:r>
              <a:rPr lang="ja-JP" altLang="en-US" sz="2000" dirty="0"/>
              <a:t>日閲覧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/>
              <a:t>５　総務省統計局「令和３年　労働力調査年報</a:t>
            </a:r>
            <a:r>
              <a:rPr lang="ja-JP" altLang="en-US" sz="2000" dirty="0" smtClean="0"/>
              <a:t>」，</a:t>
            </a:r>
            <a:r>
              <a:rPr lang="en-US" altLang="ja-JP" sz="2000" dirty="0" smtClean="0"/>
              <a:t>2022</a:t>
            </a:r>
            <a:r>
              <a:rPr lang="ja-JP" altLang="en-US" sz="2000" dirty="0"/>
              <a:t>年。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lang="en-US" altLang="ja-JP" sz="2000" dirty="0"/>
              <a:t>https://www.stat.go.jp/data/roudou/report/2021/index.html</a:t>
            </a:r>
            <a:r>
              <a:rPr lang="ja-JP" altLang="en-US" sz="2000" dirty="0"/>
              <a:t>（</a:t>
            </a:r>
            <a:r>
              <a:rPr lang="en-US" altLang="ja-JP" sz="2000" dirty="0"/>
              <a:t>2023</a:t>
            </a:r>
            <a:r>
              <a:rPr lang="ja-JP" altLang="en-US" sz="2000" dirty="0"/>
              <a:t>年５月</a:t>
            </a:r>
            <a:r>
              <a:rPr lang="en-US" altLang="ja-JP" sz="2000" dirty="0"/>
              <a:t>18</a:t>
            </a:r>
            <a:r>
              <a:rPr lang="ja-JP" altLang="en-US" sz="2000" dirty="0"/>
              <a:t>日閲覧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/>
              <a:t>６　雨宮処凛</a:t>
            </a:r>
            <a:r>
              <a:rPr lang="en-US" altLang="ja-JP" sz="2000" dirty="0"/>
              <a:t>『</a:t>
            </a:r>
            <a:r>
              <a:rPr lang="ja-JP" altLang="en-US" sz="2000" dirty="0"/>
              <a:t>学校では教えてくれない生活保護</a:t>
            </a:r>
            <a:r>
              <a:rPr lang="en-US" altLang="ja-JP" sz="2000" dirty="0" smtClean="0"/>
              <a:t>』</a:t>
            </a:r>
            <a:r>
              <a:rPr lang="ja-JP" altLang="en-US" sz="2000" dirty="0" err="1"/>
              <a:t>，</a:t>
            </a:r>
            <a:r>
              <a:rPr lang="ja-JP" altLang="en-US" sz="2000" dirty="0" smtClean="0"/>
              <a:t>河出</a:t>
            </a:r>
            <a:r>
              <a:rPr lang="ja-JP" altLang="en-US" sz="2000" dirty="0"/>
              <a:t>書房新社，</a:t>
            </a:r>
            <a:r>
              <a:rPr lang="en-US" altLang="ja-JP" sz="2000" dirty="0"/>
              <a:t>2023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 smtClean="0"/>
              <a:t>７</a:t>
            </a:r>
            <a:r>
              <a:rPr lang="ja-JP" altLang="en-US" sz="2000" dirty="0"/>
              <a:t>　一般社団法人反貧困</a:t>
            </a:r>
            <a:r>
              <a:rPr lang="ja-JP" altLang="en-US" sz="2000" dirty="0" smtClean="0"/>
              <a:t>ネットワーク作成資料，</a:t>
            </a:r>
            <a:r>
              <a:rPr lang="en-US" altLang="ja-JP" sz="2000" dirty="0" smtClean="0"/>
              <a:t>2020</a:t>
            </a:r>
            <a:r>
              <a:rPr lang="ja-JP" altLang="en-US" sz="2000" dirty="0" smtClean="0"/>
              <a:t>年。</a:t>
            </a:r>
            <a:endParaRPr lang="ja-JP" altLang="en-US" sz="20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24B05B8-8A95-854F-8FE9-0353F6F06F93}"/>
              </a:ext>
            </a:extLst>
          </p:cNvPr>
          <p:cNvSpPr txBox="1">
            <a:spLocks/>
          </p:cNvSpPr>
          <p:nvPr/>
        </p:nvSpPr>
        <p:spPr>
          <a:xfrm>
            <a:off x="171796" y="449490"/>
            <a:ext cx="1778924" cy="733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/>
              <a:t>出典</a:t>
            </a:r>
            <a:endParaRPr lang="ja-JP" altLang="en-US" sz="4000" b="1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0C59A85-23CF-BC4C-BBF2-A37F997EA15F}"/>
              </a:ext>
            </a:extLst>
          </p:cNvPr>
          <p:cNvSpPr txBox="1">
            <a:spLocks/>
          </p:cNvSpPr>
          <p:nvPr/>
        </p:nvSpPr>
        <p:spPr>
          <a:xfrm>
            <a:off x="838200" y="6189879"/>
            <a:ext cx="8545946" cy="3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0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AA897-3330-384B-91FD-05A76BC5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b="1" dirty="0"/>
              <a:t>申請主義について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E0BA6E-97D5-C74E-9057-500794FB0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・そもそも自分が福祉の対象だと思っていない人が多い。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・申請しようと思って</a:t>
            </a:r>
            <a:r>
              <a:rPr lang="ja-JP" altLang="en-US" dirty="0" smtClean="0"/>
              <a:t>も</a:t>
            </a:r>
            <a:r>
              <a:rPr lang="ja-JP" altLang="en-US" dirty="0"/>
              <a:t>行政</a:t>
            </a:r>
            <a:r>
              <a:rPr lang="ja-JP" altLang="en-US" dirty="0" smtClean="0"/>
              <a:t>用語</a:t>
            </a:r>
            <a:r>
              <a:rPr lang="ja-JP" altLang="en-US" dirty="0"/>
              <a:t>が難解すぎる。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行政</a:t>
            </a:r>
            <a:r>
              <a:rPr lang="ja-JP" altLang="en-US" dirty="0" smtClean="0"/>
              <a:t>用語</a:t>
            </a:r>
            <a:r>
              <a:rPr lang="ja-JP" altLang="en-US" dirty="0"/>
              <a:t>のバリアフリー化を。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・一字一句間違いなく伝えて「申請します」と言わない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出て</a:t>
            </a:r>
            <a:r>
              <a:rPr lang="ja-JP" altLang="en-US" dirty="0"/>
              <a:t>こない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7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93213-AEAB-B04C-A103-A40366A1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コロナ禍での貧困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40E470-798B-C14E-8D29-3357512E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「新型</a:t>
            </a:r>
            <a:r>
              <a:rPr lang="ja-JP" altLang="en-US" dirty="0"/>
              <a:t>コロナ災害緊急</a:t>
            </a:r>
            <a:r>
              <a:rPr lang="ja-JP" altLang="en-US" dirty="0" smtClean="0"/>
              <a:t>アクション」</a:t>
            </a:r>
            <a:r>
              <a:rPr lang="en-US" altLang="ja-JP" dirty="0" smtClean="0"/>
              <a:t>(</a:t>
            </a:r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月結成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・これ</a:t>
            </a:r>
            <a:r>
              <a:rPr lang="ja-JP" altLang="en-US" dirty="0"/>
              <a:t>までに約</a:t>
            </a:r>
            <a:r>
              <a:rPr lang="en-US" altLang="ja-JP" dirty="0" smtClean="0"/>
              <a:t>2,000</a:t>
            </a:r>
            <a:r>
              <a:rPr lang="ja-JP" altLang="en-US" dirty="0"/>
              <a:t>件の</a:t>
            </a:r>
            <a:r>
              <a:rPr lang="en-US" altLang="ja-JP" dirty="0"/>
              <a:t>SOS</a:t>
            </a:r>
            <a:r>
              <a:rPr lang="ja-JP" altLang="en-US" dirty="0"/>
              <a:t>を受ける</a:t>
            </a:r>
            <a:r>
              <a:rPr lang="ja-JP" altLang="en-US" dirty="0" smtClean="0"/>
              <a:t>。</a:t>
            </a:r>
            <a:endParaRPr lang="en-US" altLang="ja-JP" sz="17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10〜30</a:t>
            </a:r>
            <a:r>
              <a:rPr lang="ja-JP" altLang="en-US" dirty="0" smtClean="0"/>
              <a:t>代</a:t>
            </a:r>
            <a:r>
              <a:rPr lang="en-US" altLang="ja-JP" dirty="0"/>
              <a:t>	</a:t>
            </a:r>
            <a:r>
              <a:rPr lang="en-US" altLang="ja-JP" dirty="0" smtClean="0"/>
              <a:t>		60.0%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住まいなし</a:t>
            </a:r>
            <a:r>
              <a:rPr lang="en-US" altLang="ja-JP" dirty="0"/>
              <a:t>	</a:t>
            </a:r>
            <a:r>
              <a:rPr lang="en-US" altLang="ja-JP" dirty="0" smtClean="0"/>
              <a:t>		75.4</a:t>
            </a:r>
            <a:r>
              <a:rPr lang="en-US" altLang="ja-JP" dirty="0"/>
              <a:t>%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携帯</a:t>
            </a:r>
            <a:r>
              <a:rPr lang="ja-JP" altLang="en-US" dirty="0"/>
              <a:t>が止まって</a:t>
            </a:r>
            <a:r>
              <a:rPr lang="ja-JP" altLang="en-US" dirty="0" smtClean="0"/>
              <a:t>いる</a:t>
            </a:r>
            <a:r>
              <a:rPr lang="en-US" altLang="ja-JP" dirty="0" smtClean="0"/>
              <a:t>	40.9</a:t>
            </a:r>
            <a:r>
              <a:rPr lang="en-US" altLang="ja-JP" dirty="0"/>
              <a:t>%</a:t>
            </a:r>
          </a:p>
          <a:p>
            <a:pPr marL="0" indent="0">
              <a:buNone/>
            </a:pPr>
            <a:r>
              <a:rPr lang="ja-JP" altLang="en-US" dirty="0" smtClean="0"/>
              <a:t>　　　女性</a:t>
            </a:r>
            <a:r>
              <a:rPr lang="ja-JP" altLang="en-US" dirty="0"/>
              <a:t>の</a:t>
            </a:r>
            <a:r>
              <a:rPr lang="ja-JP" altLang="en-US" dirty="0" smtClean="0"/>
              <a:t>割合</a:t>
            </a:r>
            <a:r>
              <a:rPr lang="en-US" altLang="ja-JP" dirty="0"/>
              <a:t>	</a:t>
            </a:r>
            <a:r>
              <a:rPr lang="en-US" altLang="ja-JP" dirty="0" smtClean="0"/>
              <a:t>		19.4</a:t>
            </a:r>
            <a:r>
              <a:rPr lang="en-US" altLang="ja-JP" dirty="0"/>
              <a:t>%</a:t>
            </a:r>
          </a:p>
          <a:p>
            <a:pPr marL="0" indent="0">
              <a:buNone/>
            </a:pPr>
            <a:r>
              <a:rPr lang="ja-JP" altLang="en-US" dirty="0" smtClean="0"/>
              <a:t>　　　所持</a:t>
            </a:r>
            <a:r>
              <a:rPr lang="ja-JP" altLang="en-US" dirty="0"/>
              <a:t>金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  <a:r>
              <a:rPr lang="ja-JP" altLang="en-US" dirty="0" smtClean="0"/>
              <a:t>以下</a:t>
            </a:r>
            <a:r>
              <a:rPr lang="en-US" altLang="ja-JP" dirty="0"/>
              <a:t>	</a:t>
            </a:r>
            <a:r>
              <a:rPr lang="en-US" altLang="ja-JP" dirty="0" smtClean="0"/>
              <a:t>	19.4</a:t>
            </a:r>
            <a:r>
              <a:rPr lang="en-US" altLang="ja-JP" dirty="0"/>
              <a:t>%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・若年化</a:t>
            </a:r>
            <a:r>
              <a:rPr lang="ja-JP" altLang="en-US" dirty="0"/>
              <a:t>が進み、女性の割合が増えているのが</a:t>
            </a:r>
            <a:r>
              <a:rPr lang="ja-JP" altLang="en-US" dirty="0" smtClean="0"/>
              <a:t>特徴。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BA0D40AE-6895-0F41-8D4F-61358D665CB5}"/>
              </a:ext>
            </a:extLst>
          </p:cNvPr>
          <p:cNvSpPr txBox="1">
            <a:spLocks/>
          </p:cNvSpPr>
          <p:nvPr/>
        </p:nvSpPr>
        <p:spPr>
          <a:xfrm>
            <a:off x="6746240" y="2190633"/>
            <a:ext cx="711200" cy="39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１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18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6C77F-32A5-894B-AFA4-4E0EBCB14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45" y="500062"/>
            <a:ext cx="11356109" cy="1146176"/>
          </a:xfrm>
        </p:spPr>
        <p:txBody>
          <a:bodyPr>
            <a:noAutofit/>
          </a:bodyPr>
          <a:lstStyle/>
          <a:p>
            <a:r>
              <a:rPr lang="ja-JP" altLang="en-US" sz="3800" b="1" dirty="0"/>
              <a:t>もともと都内に</a:t>
            </a:r>
            <a:r>
              <a:rPr lang="ja-JP" altLang="en-US" sz="3800" b="1" dirty="0" smtClean="0"/>
              <a:t>は約</a:t>
            </a:r>
            <a:r>
              <a:rPr lang="en-US" altLang="ja-JP" sz="3800" b="1" dirty="0" smtClean="0"/>
              <a:t>4,000</a:t>
            </a:r>
            <a:r>
              <a:rPr lang="ja-JP" altLang="en-US" sz="3800" b="1" dirty="0"/>
              <a:t>人の「ネットカフェ難民</a:t>
            </a:r>
            <a:r>
              <a:rPr lang="ja-JP" altLang="en-US" sz="3800" b="1" dirty="0" smtClean="0"/>
              <a:t>」</a:t>
            </a:r>
            <a:endParaRPr kumimoji="1" lang="ja-JP" altLang="en-US" sz="38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AF9FCB-1352-9A4C-8C27-BB81D9BF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3" y="1747838"/>
            <a:ext cx="11173691" cy="3680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2018</a:t>
            </a:r>
            <a:r>
              <a:rPr lang="ja-JP" altLang="en-US" dirty="0" smtClean="0"/>
              <a:t>年発表の東京都の調査</a:t>
            </a:r>
            <a:r>
              <a:rPr lang="en-US" altLang="ja-JP" sz="2000" baseline="30000" dirty="0" smtClean="0"/>
              <a:t>※</a:t>
            </a:r>
            <a:r>
              <a:rPr lang="ja-JP" altLang="en-US" sz="2000" baseline="30000" dirty="0"/>
              <a:t>２</a:t>
            </a:r>
            <a:endParaRPr lang="en-US" altLang="ja-JP" sz="2000" baseline="30000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/>
              <a:t>１</a:t>
            </a:r>
            <a:r>
              <a:rPr lang="ja-JP" altLang="en-US" dirty="0" smtClean="0"/>
              <a:t>日</a:t>
            </a:r>
            <a:r>
              <a:rPr lang="ja-JP" altLang="en-US" dirty="0"/>
              <a:t>あたり</a:t>
            </a:r>
            <a:r>
              <a:rPr lang="en-US" altLang="ja-JP" dirty="0" smtClean="0"/>
              <a:t>4,000</a:t>
            </a:r>
            <a:r>
              <a:rPr lang="ja-JP" altLang="en-US" dirty="0"/>
              <a:t>人のうち、７割がアルバイトや派遣などの</a:t>
            </a:r>
            <a:r>
              <a:rPr lang="ja-JP" altLang="en-US" dirty="0" smtClean="0"/>
              <a:t>非正規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労働。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30</a:t>
            </a:r>
            <a:r>
              <a:rPr lang="ja-JP" altLang="en-US" dirty="0"/>
              <a:t>代が</a:t>
            </a:r>
            <a:r>
              <a:rPr lang="en-US" altLang="ja-JP" dirty="0"/>
              <a:t>38.5%</a:t>
            </a:r>
            <a:r>
              <a:rPr lang="ja-JP" altLang="en-US" dirty="0"/>
              <a:t>    </a:t>
            </a:r>
            <a:r>
              <a:rPr lang="en-US" altLang="ja-JP" dirty="0"/>
              <a:t>50</a:t>
            </a:r>
            <a:r>
              <a:rPr lang="ja-JP" altLang="en-US" dirty="0"/>
              <a:t>代が</a:t>
            </a:r>
            <a:r>
              <a:rPr lang="en-US" altLang="ja-JP" dirty="0"/>
              <a:t>27.9%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・１ヶ月</a:t>
            </a:r>
            <a:r>
              <a:rPr lang="ja-JP" altLang="en-US" dirty="0"/>
              <a:t>の収入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11〜</a:t>
            </a:r>
            <a:r>
              <a:rPr lang="en-US" altLang="ja-JP" dirty="0"/>
              <a:t>15</a:t>
            </a:r>
            <a:r>
              <a:rPr lang="ja-JP" altLang="en-US" dirty="0" smtClean="0"/>
              <a:t>万円</a:t>
            </a:r>
            <a:r>
              <a:rPr lang="ja-JP" altLang="en-US" dirty="0"/>
              <a:t>が</a:t>
            </a:r>
            <a:r>
              <a:rPr lang="ja-JP" altLang="en-US" dirty="0" smtClean="0"/>
              <a:t>最多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3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27656E-ED27-D147-B3DD-2EEB6E23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変わる支援現場の光景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B89AAA-1B94-6544-9C3E-70337394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・増え続ける</a:t>
            </a:r>
            <a:r>
              <a:rPr lang="ja-JP" altLang="en-US" dirty="0"/>
              <a:t>、炊き出しや食品配布の現場に並ぶ人々。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・コロナ</a:t>
            </a:r>
            <a:r>
              <a:rPr lang="ja-JP" altLang="en-US" dirty="0"/>
              <a:t>以前</a:t>
            </a:r>
            <a:r>
              <a:rPr lang="ja-JP" altLang="en-US" dirty="0" smtClean="0"/>
              <a:t>、</a:t>
            </a:r>
            <a:r>
              <a:rPr lang="en-US" altLang="ja-JP" dirty="0"/>
              <a:t>80</a:t>
            </a:r>
            <a:r>
              <a:rPr lang="ja-JP" altLang="en-US" dirty="0" smtClean="0"/>
              <a:t>人ほど　→　</a:t>
            </a:r>
            <a:r>
              <a:rPr lang="en-US" altLang="ja-JP" dirty="0" smtClean="0"/>
              <a:t>2023</a:t>
            </a:r>
            <a:r>
              <a:rPr lang="ja-JP" altLang="en-US" dirty="0" smtClean="0"/>
              <a:t>年</a:t>
            </a:r>
            <a:r>
              <a:rPr lang="ja-JP" altLang="en-US" dirty="0"/>
              <a:t>４</a:t>
            </a:r>
            <a:r>
              <a:rPr lang="ja-JP" altLang="en-US" dirty="0" smtClean="0"/>
              <a:t>月</a:t>
            </a:r>
            <a:r>
              <a:rPr lang="ja-JP" altLang="en-US" dirty="0"/>
              <a:t>には</a:t>
            </a:r>
            <a:r>
              <a:rPr lang="en-US" altLang="ja-JP" dirty="0"/>
              <a:t>723</a:t>
            </a:r>
            <a:r>
              <a:rPr lang="ja-JP" altLang="en-US" dirty="0" smtClean="0"/>
              <a:t>人。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新宿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・中</a:t>
            </a:r>
            <a:r>
              <a:rPr lang="ja-JP" altLang="en-US" dirty="0"/>
              <a:t>高年男性が中心だったのが、女性の姿も目立つように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子連れ</a:t>
            </a:r>
            <a:r>
              <a:rPr lang="ja-JP" altLang="en-US" dirty="0"/>
              <a:t>の母親やカップルの姿も。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7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4A7FB-4340-3941-B899-81191628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相談会などを訪れる女性の増加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47F85-72C5-4844-B810-4D02B571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smtClean="0"/>
              <a:t>2008-2009</a:t>
            </a:r>
            <a:r>
              <a:rPr lang="ja-JP" altLang="en-US" dirty="0" smtClean="0"/>
              <a:t> </a:t>
            </a:r>
            <a:r>
              <a:rPr lang="ja-JP" altLang="en-US" dirty="0"/>
              <a:t>年越し派遣村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日比谷</a:t>
            </a:r>
            <a:r>
              <a:rPr lang="ja-JP" altLang="en-US" dirty="0"/>
              <a:t>公園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６日間で</a:t>
            </a:r>
            <a:r>
              <a:rPr lang="en-US" altLang="ja-JP" dirty="0"/>
              <a:t>505</a:t>
            </a:r>
            <a:r>
              <a:rPr lang="ja-JP" altLang="en-US" dirty="0" smtClean="0"/>
              <a:t>人</a:t>
            </a:r>
            <a:r>
              <a:rPr lang="ja-JP" altLang="en-US" dirty="0"/>
              <a:t>。うち女性は５人</a:t>
            </a:r>
            <a:r>
              <a:rPr lang="en-US" altLang="ja-JP" dirty="0" smtClean="0"/>
              <a:t>(</a:t>
            </a:r>
            <a:r>
              <a:rPr lang="ja-JP" altLang="en-US" dirty="0"/>
              <a:t>１</a:t>
            </a:r>
            <a:r>
              <a:rPr lang="en-US" altLang="ja-JP" dirty="0" smtClean="0"/>
              <a:t>%)</a:t>
            </a:r>
            <a:r>
              <a:rPr lang="ja-JP" altLang="en-US" dirty="0" err="1"/>
              <a:t>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smtClean="0"/>
              <a:t>2020-2021 </a:t>
            </a:r>
            <a:r>
              <a:rPr lang="ja-JP" altLang="en-US" dirty="0"/>
              <a:t>コロナ被害相談村　</a:t>
            </a:r>
            <a:r>
              <a:rPr lang="en-US" altLang="ja-JP" dirty="0"/>
              <a:t>(</a:t>
            </a:r>
            <a:r>
              <a:rPr lang="ja-JP" altLang="en-US" dirty="0" smtClean="0"/>
              <a:t>新宿・</a:t>
            </a:r>
            <a:r>
              <a:rPr lang="ja-JP" altLang="en-US" dirty="0"/>
              <a:t>大久保公園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３日間で</a:t>
            </a:r>
            <a:r>
              <a:rPr lang="en-US" altLang="ja-JP" dirty="0"/>
              <a:t>344</a:t>
            </a:r>
            <a:r>
              <a:rPr lang="ja-JP" altLang="en-US" dirty="0" smtClean="0"/>
              <a:t>人</a:t>
            </a:r>
            <a:r>
              <a:rPr lang="ja-JP" altLang="en-US" dirty="0"/>
              <a:t>。うち女性</a:t>
            </a:r>
            <a:r>
              <a:rPr lang="ja-JP" altLang="en-US" dirty="0" smtClean="0"/>
              <a:t>は</a:t>
            </a:r>
            <a:r>
              <a:rPr lang="en-US" altLang="ja-JP" dirty="0"/>
              <a:t>62</a:t>
            </a:r>
            <a:r>
              <a:rPr lang="ja-JP" altLang="en-US" dirty="0" smtClean="0"/>
              <a:t>人</a:t>
            </a:r>
            <a:r>
              <a:rPr lang="en-US" altLang="ja-JP" dirty="0" smtClean="0"/>
              <a:t>(</a:t>
            </a:r>
            <a:r>
              <a:rPr lang="en-US" altLang="ja-JP" dirty="0"/>
              <a:t>18</a:t>
            </a:r>
            <a:r>
              <a:rPr lang="en-US" altLang="ja-JP" dirty="0" smtClean="0"/>
              <a:t>%)</a:t>
            </a:r>
            <a:r>
              <a:rPr lang="ja-JP" altLang="en-US" dirty="0" err="1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en-US" altLang="ja-JP" dirty="0"/>
              <a:t>62</a:t>
            </a:r>
            <a:r>
              <a:rPr lang="ja-JP" altLang="en-US" dirty="0" smtClean="0"/>
              <a:t>人</a:t>
            </a:r>
            <a:r>
              <a:rPr lang="ja-JP" altLang="en-US" dirty="0"/>
              <a:t>のうち</a:t>
            </a:r>
            <a:r>
              <a:rPr lang="ja-JP" altLang="en-US" dirty="0" smtClean="0"/>
              <a:t>、</a:t>
            </a:r>
            <a:r>
              <a:rPr lang="en-US" altLang="ja-JP" dirty="0"/>
              <a:t>29</a:t>
            </a:r>
            <a:r>
              <a:rPr lang="en-US" altLang="ja-JP" dirty="0" smtClean="0"/>
              <a:t>%</a:t>
            </a:r>
            <a:r>
              <a:rPr lang="ja-JP" altLang="en-US" dirty="0"/>
              <a:t>が住まいがなく</a:t>
            </a:r>
            <a:r>
              <a:rPr lang="ja-JP" altLang="en-US" dirty="0" smtClean="0"/>
              <a:t>、</a:t>
            </a:r>
            <a:r>
              <a:rPr lang="en-US" altLang="ja-JP" dirty="0"/>
              <a:t>42</a:t>
            </a:r>
            <a:r>
              <a:rPr lang="en-US" altLang="ja-JP" dirty="0" smtClean="0"/>
              <a:t>%</a:t>
            </a:r>
            <a:r>
              <a:rPr lang="ja-JP" altLang="en-US" dirty="0"/>
              <a:t>が収入ゼロ、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21%</a:t>
            </a:r>
            <a:r>
              <a:rPr lang="ja-JP" altLang="en-US" dirty="0"/>
              <a:t>が所持</a:t>
            </a:r>
            <a:r>
              <a:rPr lang="ja-JP" altLang="en-US" dirty="0" smtClean="0"/>
              <a:t>金</a:t>
            </a:r>
            <a:r>
              <a:rPr lang="en-US" altLang="ja-JP" dirty="0" smtClean="0"/>
              <a:t>1,000</a:t>
            </a:r>
            <a:r>
              <a:rPr lang="ja-JP" altLang="en-US" dirty="0" smtClean="0"/>
              <a:t>円</a:t>
            </a:r>
            <a:r>
              <a:rPr lang="ja-JP" altLang="en-US" dirty="0"/>
              <a:t>以下。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2021-2022</a:t>
            </a:r>
            <a:r>
              <a:rPr lang="ja-JP" altLang="en-US" dirty="0" smtClean="0"/>
              <a:t> </a:t>
            </a:r>
            <a:r>
              <a:rPr lang="ja-JP" altLang="en-US" dirty="0"/>
              <a:t>コロナ被害相談村　</a:t>
            </a:r>
            <a:r>
              <a:rPr lang="en-US" altLang="ja-JP" dirty="0"/>
              <a:t>(</a:t>
            </a:r>
            <a:r>
              <a:rPr lang="ja-JP" altLang="en-US" dirty="0" smtClean="0"/>
              <a:t>新宿・</a:t>
            </a:r>
            <a:r>
              <a:rPr lang="ja-JP" altLang="en-US" dirty="0"/>
              <a:t>大久保公園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２日間で</a:t>
            </a:r>
            <a:r>
              <a:rPr lang="en-US" altLang="ja-JP" dirty="0"/>
              <a:t>418</a:t>
            </a:r>
            <a:r>
              <a:rPr lang="ja-JP" altLang="en-US" dirty="0" smtClean="0"/>
              <a:t>人</a:t>
            </a:r>
            <a:r>
              <a:rPr lang="ja-JP" altLang="en-US" dirty="0"/>
              <a:t>。うち女性</a:t>
            </a:r>
            <a:r>
              <a:rPr lang="ja-JP" altLang="en-US" dirty="0" smtClean="0"/>
              <a:t>は</a:t>
            </a:r>
            <a:r>
              <a:rPr lang="en-US" altLang="ja-JP" dirty="0"/>
              <a:t>89</a:t>
            </a:r>
            <a:r>
              <a:rPr lang="ja-JP" altLang="en-US" dirty="0" smtClean="0"/>
              <a:t>人</a:t>
            </a:r>
            <a:r>
              <a:rPr lang="en-US" altLang="ja-JP" dirty="0" smtClean="0"/>
              <a:t>(</a:t>
            </a:r>
            <a:r>
              <a:rPr lang="en-US" altLang="ja-JP" dirty="0"/>
              <a:t>21</a:t>
            </a:r>
            <a:r>
              <a:rPr lang="en-US" altLang="ja-JP" dirty="0" smtClean="0"/>
              <a:t>%)</a:t>
            </a:r>
            <a:r>
              <a:rPr lang="ja-JP" altLang="en-US" dirty="0"/>
              <a:t>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26E42-5FEA-964C-A92B-551ED4D2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73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コロナ禍での女性不況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DDFCCC-F18E-C849-A2CB-A15D22B3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298"/>
            <a:ext cx="10515600" cy="4205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2021</a:t>
            </a:r>
            <a:r>
              <a:rPr lang="ja-JP" altLang="ja-JP" dirty="0" smtClean="0"/>
              <a:t>年</a:t>
            </a:r>
            <a:r>
              <a:rPr lang="ja-JP" altLang="en-US" dirty="0"/>
              <a:t>２</a:t>
            </a:r>
            <a:r>
              <a:rPr lang="ja-JP" altLang="ja-JP" dirty="0" smtClean="0"/>
              <a:t>月時点</a:t>
            </a:r>
            <a:r>
              <a:rPr lang="ja-JP" altLang="en-US" dirty="0" smtClean="0"/>
              <a:t>、</a:t>
            </a:r>
            <a:r>
              <a:rPr lang="ja-JP" altLang="ja-JP" dirty="0" smtClean="0"/>
              <a:t>女性</a:t>
            </a:r>
            <a:r>
              <a:rPr lang="ja-JP" altLang="ja-JP" dirty="0"/>
              <a:t>の「</a:t>
            </a:r>
            <a:r>
              <a:rPr lang="ja-JP" altLang="ja-JP" dirty="0" smtClean="0"/>
              <a:t>実質</a:t>
            </a:r>
            <a:r>
              <a:rPr lang="ja-JP" altLang="en-US" dirty="0" smtClean="0"/>
              <a:t>的</a:t>
            </a:r>
            <a:r>
              <a:rPr lang="ja-JP" altLang="ja-JP" dirty="0" smtClean="0"/>
              <a:t>失業者」</a:t>
            </a:r>
            <a:r>
              <a:rPr lang="en-US" altLang="ja-JP" dirty="0"/>
              <a:t>103</a:t>
            </a:r>
            <a:r>
              <a:rPr lang="ja-JP" altLang="ja-JP" dirty="0" smtClean="0"/>
              <a:t>万人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株式会社野村総合研究所</a:t>
            </a:r>
            <a:r>
              <a:rPr lang="ja-JP" altLang="ja-JP" dirty="0" smtClean="0"/>
              <a:t>の試算</a:t>
            </a:r>
            <a:r>
              <a:rPr lang="en-US" altLang="ja-JP" sz="2200" baseline="30000" dirty="0" smtClean="0"/>
              <a:t>※</a:t>
            </a:r>
            <a:r>
              <a:rPr lang="ja-JP" altLang="en-US" sz="2200" baseline="30000" dirty="0"/>
              <a:t>３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ja-JP" dirty="0"/>
              <a:t>増える女性の</a:t>
            </a:r>
            <a:r>
              <a:rPr lang="ja-JP" altLang="ja-JP" dirty="0" smtClean="0"/>
              <a:t>自殺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/>
              <a:t>2020</a:t>
            </a:r>
            <a:r>
              <a:rPr lang="ja-JP" altLang="ja-JP" dirty="0" smtClean="0"/>
              <a:t>年</a:t>
            </a:r>
            <a:r>
              <a:rPr lang="ja-JP" altLang="ja-JP" dirty="0"/>
              <a:t>、女性自殺者は</a:t>
            </a:r>
            <a:r>
              <a:rPr lang="ja-JP" altLang="ja-JP" dirty="0" smtClean="0"/>
              <a:t>前年比</a:t>
            </a:r>
            <a:r>
              <a:rPr lang="en-US" altLang="ja-JP" dirty="0" smtClean="0"/>
              <a:t>15.4</a:t>
            </a:r>
            <a:r>
              <a:rPr lang="ja-JP" altLang="ja-JP" dirty="0" smtClean="0"/>
              <a:t>％増の</a:t>
            </a:r>
            <a:r>
              <a:rPr lang="en-US" altLang="ja-JP" dirty="0" smtClean="0"/>
              <a:t>7,026</a:t>
            </a:r>
            <a:r>
              <a:rPr lang="ja-JP" altLang="ja-JP" dirty="0" smtClean="0"/>
              <a:t>人。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/>
              <a:t>2021</a:t>
            </a:r>
            <a:r>
              <a:rPr lang="ja-JP" altLang="ja-JP" dirty="0" smtClean="0"/>
              <a:t>年は</a:t>
            </a:r>
            <a:r>
              <a:rPr lang="en-US" altLang="ja-JP" dirty="0"/>
              <a:t>42</a:t>
            </a:r>
            <a:r>
              <a:rPr lang="ja-JP" altLang="ja-JP" dirty="0" smtClean="0"/>
              <a:t>人増の</a:t>
            </a:r>
            <a:r>
              <a:rPr lang="en-US" altLang="ja-JP" dirty="0" smtClean="0"/>
              <a:t>7,068</a:t>
            </a:r>
            <a:r>
              <a:rPr lang="ja-JP" altLang="ja-JP" dirty="0" smtClean="0"/>
              <a:t>人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・女性の非正規雇用率　</a:t>
            </a:r>
            <a:r>
              <a:rPr lang="en-US" altLang="ja-JP" dirty="0" smtClean="0"/>
              <a:t>56.4%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・コロナ禍で打撃を受けた飲食・宿泊で働く人の６割以上が女性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その</a:t>
            </a:r>
            <a:r>
              <a:rPr lang="ja-JP" altLang="en-US" dirty="0"/>
              <a:t>ほとんどが非正規。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・非正規で働く女性の８割以上は</a:t>
            </a:r>
            <a:r>
              <a:rPr lang="ja-JP" altLang="en-US" dirty="0" smtClean="0"/>
              <a:t>年収</a:t>
            </a:r>
            <a:r>
              <a:rPr lang="en-US" altLang="ja-JP" dirty="0" smtClean="0"/>
              <a:t>200</a:t>
            </a:r>
            <a:r>
              <a:rPr lang="ja-JP" altLang="en-US" dirty="0" smtClean="0"/>
              <a:t>万円以下。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C5358-9BE8-E340-9DC0-B0142159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138"/>
            <a:ext cx="10515600" cy="1325563"/>
          </a:xfrm>
        </p:spPr>
        <p:txBody>
          <a:bodyPr/>
          <a:lstStyle/>
          <a:p>
            <a:r>
              <a:rPr lang="ja-JP" altLang="en-US" sz="4000" b="1" dirty="0"/>
              <a:t>非正規</a:t>
            </a:r>
            <a:r>
              <a:rPr lang="ja-JP" altLang="en-US" sz="4000" b="1" dirty="0" smtClean="0"/>
              <a:t>雇用者の</a:t>
            </a:r>
            <a:r>
              <a:rPr lang="ja-JP" altLang="en-US" sz="4000" b="1" dirty="0"/>
              <a:t>年収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0A7D8-B108-F942-80C4-D85152E4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716"/>
            <a:ext cx="10515600" cy="4109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正　規</a:t>
            </a:r>
            <a:r>
              <a:rPr lang="ja-JP" altLang="en-US" dirty="0"/>
              <a:t>　</a:t>
            </a:r>
            <a:r>
              <a:rPr lang="en-US" altLang="ja-JP" dirty="0" smtClean="0"/>
              <a:t>496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非正規　</a:t>
            </a:r>
            <a:r>
              <a:rPr lang="en-US" altLang="ja-JP" dirty="0" smtClean="0"/>
              <a:t>176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男性非正規　</a:t>
            </a:r>
            <a:r>
              <a:rPr lang="en-US" altLang="ja-JP" dirty="0" smtClean="0"/>
              <a:t>228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女性非正規　</a:t>
            </a:r>
            <a:r>
              <a:rPr lang="en-US" altLang="ja-JP" dirty="0" smtClean="0"/>
              <a:t>153</a:t>
            </a:r>
            <a:r>
              <a:rPr lang="ja-JP" altLang="en-US" dirty="0" smtClean="0"/>
              <a:t>万円</a:t>
            </a:r>
            <a:r>
              <a:rPr lang="en-US" altLang="ja-JP" dirty="0"/>
              <a:t>(2020</a:t>
            </a:r>
            <a:r>
              <a:rPr lang="ja-JP" altLang="en-US" dirty="0" smtClean="0"/>
              <a:t>年、国税庁調査</a:t>
            </a:r>
            <a:r>
              <a:rPr lang="en-US" altLang="ja-JP" sz="2200" baseline="30000" dirty="0" smtClean="0"/>
              <a:t>※</a:t>
            </a:r>
            <a:r>
              <a:rPr lang="ja-JP" altLang="en-US" sz="2200" baseline="30000" dirty="0"/>
              <a:t>４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非正規</a:t>
            </a:r>
            <a:r>
              <a:rPr lang="ja-JP" altLang="ja-JP" dirty="0"/>
              <a:t>女性の数</a:t>
            </a:r>
            <a:r>
              <a:rPr lang="ja-JP" altLang="ja-JP" dirty="0" smtClean="0"/>
              <a:t>は</a:t>
            </a:r>
            <a:r>
              <a:rPr lang="en-US" altLang="ja-JP" dirty="0" smtClean="0"/>
              <a:t>1,413</a:t>
            </a:r>
            <a:r>
              <a:rPr lang="ja-JP" altLang="ja-JP" dirty="0" smtClean="0"/>
              <a:t>万人</a:t>
            </a:r>
            <a:r>
              <a:rPr lang="en-US" altLang="ja-JP" dirty="0" smtClean="0"/>
              <a:t>(2021</a:t>
            </a:r>
            <a:r>
              <a:rPr lang="ja-JP" altLang="ja-JP" dirty="0" smtClean="0"/>
              <a:t>年</a:t>
            </a:r>
            <a:r>
              <a:rPr lang="ja-JP" altLang="en-US" dirty="0" smtClean="0"/>
              <a:t>、総務省</a:t>
            </a:r>
            <a:r>
              <a:rPr lang="ja-JP" altLang="ja-JP" dirty="0" smtClean="0"/>
              <a:t>調査</a:t>
            </a:r>
            <a:r>
              <a:rPr lang="en-US" altLang="ja-JP" sz="2200" baseline="30000" dirty="0" smtClean="0"/>
              <a:t>※</a:t>
            </a:r>
            <a:r>
              <a:rPr lang="ja-JP" altLang="en-US" sz="2200" baseline="30000" dirty="0"/>
              <a:t>５</a:t>
            </a:r>
            <a:r>
              <a:rPr lang="en-US" altLang="ja-JP" dirty="0" smtClean="0"/>
              <a:t>)</a:t>
            </a:r>
            <a:r>
              <a:rPr lang="ja-JP" altLang="ja-JP" dirty="0" err="1" smtClean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ja-JP" dirty="0" smtClean="0"/>
              <a:t>その</a:t>
            </a:r>
            <a:r>
              <a:rPr lang="ja-JP" altLang="ja-JP" dirty="0"/>
              <a:t>うち、夫がいる女性は６割弱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４割</a:t>
            </a:r>
            <a:r>
              <a:rPr lang="ja-JP" altLang="ja-JP" dirty="0"/>
              <a:t>強は、単身やシングルマザーなど、自らの稼ぎで生活し</a:t>
            </a:r>
            <a:r>
              <a:rPr lang="ja-JP" altLang="ja-JP" dirty="0" err="1"/>
              <a:t>な</a:t>
            </a:r>
            <a:r>
              <a:rPr lang="ja-JP" altLang="ja-JP" dirty="0" smtClean="0"/>
              <a:t>けれ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err="1" smtClean="0"/>
              <a:t>ば</a:t>
            </a:r>
            <a:r>
              <a:rPr lang="ja-JP" altLang="ja-JP" dirty="0"/>
              <a:t>ならない人たち。数に</a:t>
            </a:r>
            <a:r>
              <a:rPr lang="ja-JP" altLang="ja-JP" dirty="0" smtClean="0"/>
              <a:t>して</a:t>
            </a:r>
            <a:r>
              <a:rPr lang="en-US" altLang="ja-JP" dirty="0"/>
              <a:t>560</a:t>
            </a:r>
            <a:r>
              <a:rPr lang="ja-JP" altLang="ja-JP" dirty="0" smtClean="0"/>
              <a:t>万人</a:t>
            </a:r>
            <a:r>
              <a:rPr lang="ja-JP" altLang="ja-JP" dirty="0"/>
              <a:t>を超える。ここに対する</a:t>
            </a:r>
            <a:r>
              <a:rPr lang="ja-JP" altLang="ja-JP" dirty="0" smtClean="0"/>
              <a:t>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 smtClean="0"/>
              <a:t>援</a:t>
            </a:r>
            <a:r>
              <a:rPr lang="ja-JP" altLang="ja-JP" dirty="0"/>
              <a:t>がまったくない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773B1-3451-2840-A7A3-3446E070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/>
              <a:t>電話相談の傾向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9BC9CE-53B5-774F-A8D8-FA6BCCDC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・３年間</a:t>
            </a:r>
            <a:r>
              <a:rPr lang="ja-JP" altLang="en-US" dirty="0"/>
              <a:t>で労働相談は減り、生活苦の相談が</a:t>
            </a:r>
            <a:r>
              <a:rPr lang="ja-JP" altLang="en-US" dirty="0" smtClean="0"/>
              <a:t>増える。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預貯金</a:t>
            </a:r>
            <a:r>
              <a:rPr lang="en-US" altLang="ja-JP" dirty="0"/>
              <a:t>+</a:t>
            </a:r>
            <a:r>
              <a:rPr lang="ja-JP" altLang="en-US" dirty="0"/>
              <a:t>手持ち金」の</a:t>
            </a:r>
            <a:r>
              <a:rPr lang="ja-JP" altLang="en-US" dirty="0" smtClean="0"/>
              <a:t>減少。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en-US" altLang="ja-JP" dirty="0"/>
              <a:t>2020</a:t>
            </a:r>
            <a:r>
              <a:rPr lang="ja-JP" altLang="en-US" dirty="0" smtClean="0"/>
              <a:t>年</a:t>
            </a:r>
            <a:r>
              <a:rPr lang="ja-JP" altLang="en-US" dirty="0"/>
              <a:t>８</a:t>
            </a:r>
            <a:r>
              <a:rPr lang="ja-JP" altLang="en-US" dirty="0" smtClean="0"/>
              <a:t>月</a:t>
            </a:r>
            <a:r>
              <a:rPr lang="ja-JP" altLang="en-US" dirty="0"/>
              <a:t>　平均値　</a:t>
            </a:r>
            <a:r>
              <a:rPr lang="en-US" altLang="ja-JP" dirty="0"/>
              <a:t>200</a:t>
            </a:r>
            <a:r>
              <a:rPr lang="ja-JP" altLang="en-US" dirty="0" smtClean="0"/>
              <a:t>万円</a:t>
            </a:r>
            <a:r>
              <a:rPr lang="ja-JP" altLang="en-US" dirty="0"/>
              <a:t>以上　中央値　</a:t>
            </a:r>
            <a:r>
              <a:rPr lang="en-US" altLang="ja-JP" dirty="0"/>
              <a:t>16</a:t>
            </a:r>
            <a:r>
              <a:rPr lang="ja-JP" altLang="en-US" dirty="0" smtClean="0"/>
              <a:t>万円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en-US" altLang="ja-JP" dirty="0"/>
              <a:t>2021</a:t>
            </a:r>
            <a:r>
              <a:rPr lang="ja-JP" altLang="en-US" dirty="0" smtClean="0"/>
              <a:t>年</a:t>
            </a:r>
            <a:r>
              <a:rPr lang="ja-JP" altLang="en-US" dirty="0"/>
              <a:t>６</a:t>
            </a:r>
            <a:r>
              <a:rPr lang="ja-JP" altLang="en-US" dirty="0" smtClean="0"/>
              <a:t>月</a:t>
            </a:r>
            <a:r>
              <a:rPr lang="ja-JP" altLang="en-US" dirty="0"/>
              <a:t>　平均値　</a:t>
            </a:r>
            <a:r>
              <a:rPr lang="en-US" altLang="ja-JP" dirty="0" smtClean="0"/>
              <a:t>28</a:t>
            </a:r>
            <a:r>
              <a:rPr lang="ja-JP" altLang="en-US" dirty="0"/>
              <a:t>万</a:t>
            </a:r>
            <a:r>
              <a:rPr lang="ja-JP" altLang="en-US" dirty="0" smtClean="0"/>
              <a:t>円</a:t>
            </a:r>
            <a:r>
              <a:rPr lang="ja-JP" altLang="en-US" dirty="0"/>
              <a:t>　</a:t>
            </a:r>
            <a:r>
              <a:rPr lang="ja-JP" altLang="en-US" dirty="0" smtClean="0"/>
              <a:t>　　  中央値   ０円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dirty="0" smtClean="0"/>
              <a:t>残金</a:t>
            </a:r>
            <a:r>
              <a:rPr lang="ja-JP" altLang="en-US" dirty="0"/>
              <a:t>は減る一方、増えているのは「借金・滞納</a:t>
            </a:r>
            <a:r>
              <a:rPr lang="ja-JP" altLang="en-US" dirty="0" smtClean="0"/>
              <a:t>」。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滞納</a:t>
            </a:r>
            <a:r>
              <a:rPr lang="ja-JP" altLang="en-US" dirty="0"/>
              <a:t>は家賃、住宅ローン、公共料金、公的保険料、税金</a:t>
            </a:r>
            <a:r>
              <a:rPr lang="ja-JP" altLang="en-US" dirty="0" smtClean="0"/>
              <a:t>など。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285-E4DD-5A4C-BC20-81DD92A6B49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1803</Words>
  <Application>Microsoft Office PowerPoint</Application>
  <PresentationFormat>ワイド画面</PresentationFormat>
  <Paragraphs>193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「攻めの福祉」の可能性</vt:lpstr>
      <vt:lpstr>申請主義について</vt:lpstr>
      <vt:lpstr>コロナ禍での貧困</vt:lpstr>
      <vt:lpstr>もともと都内には約4,000人の「ネットカフェ難民」</vt:lpstr>
      <vt:lpstr>変わる支援現場の光景</vt:lpstr>
      <vt:lpstr>相談会などを訪れる女性の増加</vt:lpstr>
      <vt:lpstr>コロナ禍での女性不況</vt:lpstr>
      <vt:lpstr>非正規雇用者の年収</vt:lpstr>
      <vt:lpstr>電話相談の傾向</vt:lpstr>
      <vt:lpstr>電話相談や相談会に寄せられた声</vt:lpstr>
      <vt:lpstr>電話相談や相談会に寄せられた声</vt:lpstr>
      <vt:lpstr>コロナ陽性・濃厚接触</vt:lpstr>
      <vt:lpstr>第５波・第６波・第７波で起きたこと</vt:lpstr>
      <vt:lpstr>ドイツの生活保護(布川日佐史さんに聞く)</vt:lpstr>
      <vt:lpstr>韓国の生活保護(五石敬路さんに聞く) </vt:lpstr>
      <vt:lpstr>反貧困犬猫部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コロナ禍の貧困とワーキングプア</dc:title>
  <dc:creator>雨宮処凛</dc:creator>
  <cp:lastModifiedBy>横山 小春</cp:lastModifiedBy>
  <cp:revision>145</cp:revision>
  <cp:lastPrinted>2023-05-19T04:36:22Z</cp:lastPrinted>
  <dcterms:created xsi:type="dcterms:W3CDTF">2023-02-02T09:55:01Z</dcterms:created>
  <dcterms:modified xsi:type="dcterms:W3CDTF">2023-05-31T07:39:52Z</dcterms:modified>
</cp:coreProperties>
</file>